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mobile" ContentType="image/jpe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65" r:id="rId2"/>
    <p:sldId id="257" r:id="rId3"/>
    <p:sldId id="258" r:id="rId4"/>
    <p:sldId id="266" r:id="rId5"/>
    <p:sldId id="267" r:id="rId6"/>
    <p:sldId id="268" r:id="rId7"/>
    <p:sldId id="263" r:id="rId8"/>
    <p:sldId id="259" r:id="rId9"/>
    <p:sldId id="269" r:id="rId10"/>
    <p:sldId id="270"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0" d="100"/>
          <a:sy n="60" d="100"/>
        </p:scale>
        <p:origin x="78" y="22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jpg-mobile>
</file>

<file path=ppt/media/image13.jpg>
</file>

<file path=ppt/media/image2.jpeg>
</file>

<file path=ppt/media/image3.png>
</file>

<file path=ppt/media/image4.png>
</file>

<file path=ppt/media/image5.png>
</file>

<file path=ppt/media/image6.png>
</file>

<file path=ppt/media/image7.jpg>
</file>

<file path=ppt/media/image8.png>
</file>

<file path=ppt/media/image9.jpeg>
</file>

<file path=ppt/media/media1.mp3>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单击以编辑母版副标题样式</a:t>
            </a:r>
            <a:endParaRPr lang="en-US" dirty="0"/>
          </a:p>
        </p:txBody>
      </p:sp>
      <p:sp>
        <p:nvSpPr>
          <p:cNvPr id="4" name="Date Placeholder 3"/>
          <p:cNvSpPr>
            <a:spLocks noGrp="1"/>
          </p:cNvSpPr>
          <p:nvPr>
            <p:ph type="dt" sz="half" idx="10"/>
          </p:nvPr>
        </p:nvSpPr>
        <p:spPr>
          <a:xfrm>
            <a:off x="7983232" y="5037663"/>
            <a:ext cx="897467" cy="279400"/>
          </a:xfrm>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a:xfrm>
            <a:off x="2692397" y="5037663"/>
            <a:ext cx="5214635" cy="279400"/>
          </a:xfrm>
        </p:spPr>
        <p:txBody>
          <a:bodyPr/>
          <a:lstStyle/>
          <a:p>
            <a:endParaRPr lang="zh-CN" altLang="en-US"/>
          </a:p>
        </p:txBody>
      </p:sp>
      <p:sp>
        <p:nvSpPr>
          <p:cNvPr id="6" name="Slide Number Placeholder 5"/>
          <p:cNvSpPr>
            <a:spLocks noGrp="1"/>
          </p:cNvSpPr>
          <p:nvPr>
            <p:ph type="sldNum" sz="quarter" idx="12"/>
          </p:nvPr>
        </p:nvSpPr>
        <p:spPr>
          <a:xfrm>
            <a:off x="8956900" y="5037663"/>
            <a:ext cx="551167" cy="279400"/>
          </a:xfrm>
        </p:spPr>
        <p:txBody>
          <a:bodyPr/>
          <a:lstStyle/>
          <a:p>
            <a:fld id="{A26CEF7B-437F-4690-95A9-3FC093065D93}" type="slidenum">
              <a:rPr lang="zh-CN" altLang="en-US" smtClean="0"/>
              <a:t>‹#›</a:t>
            </a:fld>
            <a:endParaRPr lang="zh-CN" alt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6437332"/>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26CEF7B-437F-4690-95A9-3FC093065D93}" type="slidenum">
              <a:rPr lang="zh-CN" altLang="en-US" smtClean="0"/>
              <a:t>‹#›</a:t>
            </a:fld>
            <a:endParaRPr lang="zh-CN" altLang="en-US"/>
          </a:p>
        </p:txBody>
      </p:sp>
    </p:spTree>
    <p:extLst>
      <p:ext uri="{BB962C8B-B14F-4D97-AF65-F5344CB8AC3E}">
        <p14:creationId xmlns:p14="http://schemas.microsoft.com/office/powerpoint/2010/main" val="3144954600"/>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26CEF7B-437F-4690-95A9-3FC093065D93}" type="slidenum">
              <a:rPr lang="zh-CN" altLang="en-US" smtClean="0"/>
              <a:t>‹#›</a:t>
            </a:fld>
            <a:endParaRPr lang="zh-CN" alt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21100199"/>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编辑母版文本样式</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26CEF7B-437F-4690-95A9-3FC093065D93}" type="slidenum">
              <a:rPr lang="zh-CN" altLang="en-US" smtClean="0"/>
              <a:t>‹#›</a:t>
            </a:fld>
            <a:endParaRPr lang="zh-CN" alt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894589"/>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26CEF7B-437F-4690-95A9-3FC093065D93}" type="slidenum">
              <a:rPr lang="zh-CN" altLang="en-US" smtClean="0"/>
              <a:t>‹#›</a:t>
            </a:fld>
            <a:endParaRPr lang="zh-CN" altLang="en-US"/>
          </a:p>
        </p:txBody>
      </p:sp>
    </p:spTree>
    <p:extLst>
      <p:ext uri="{BB962C8B-B14F-4D97-AF65-F5344CB8AC3E}">
        <p14:creationId xmlns:p14="http://schemas.microsoft.com/office/powerpoint/2010/main" val="1525727400"/>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26CEF7B-437F-4690-95A9-3FC093065D93}" type="slidenum">
              <a:rPr lang="zh-CN" altLang="en-US" smtClean="0"/>
              <a:t>‹#›</a:t>
            </a:fld>
            <a:endParaRPr lang="zh-CN" alt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26090791"/>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zh-CN" altLang="en-US" smtClean="0"/>
              <a:t>单击此处编辑母版标题样式</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26CEF7B-437F-4690-95A9-3FC093065D93}" type="slidenum">
              <a:rPr lang="zh-CN" altLang="en-US" smtClean="0"/>
              <a:t>‹#›</a:t>
            </a:fld>
            <a:endParaRPr lang="zh-CN" alt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81534123"/>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26CEF7B-437F-4690-95A9-3FC093065D93}" type="slidenum">
              <a:rPr lang="zh-CN" altLang="en-US" smtClean="0"/>
              <a:t>‹#›</a:t>
            </a:fld>
            <a:endParaRPr lang="zh-CN" alt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6659005"/>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26CEF7B-437F-4690-95A9-3FC093065D93}" type="slidenum">
              <a:rPr lang="zh-CN" altLang="en-US" smtClean="0"/>
              <a:t>‹#›</a:t>
            </a:fld>
            <a:endParaRPr lang="zh-CN" alt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4568203"/>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26CEF7B-437F-4690-95A9-3FC093065D93}" type="slidenum">
              <a:rPr lang="zh-CN" altLang="en-US" smtClean="0"/>
              <a:t>‹#›</a:t>
            </a:fld>
            <a:endParaRPr lang="zh-CN" altLang="en-US"/>
          </a:p>
        </p:txBody>
      </p:sp>
    </p:spTree>
    <p:extLst>
      <p:ext uri="{BB962C8B-B14F-4D97-AF65-F5344CB8AC3E}">
        <p14:creationId xmlns:p14="http://schemas.microsoft.com/office/powerpoint/2010/main" val="1238038154"/>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26CEF7B-437F-4690-95A9-3FC093065D93}" type="slidenum">
              <a:rPr lang="zh-CN" altLang="en-US" smtClean="0"/>
              <a:t>‹#›</a:t>
            </a:fld>
            <a:endParaRPr lang="zh-CN" alt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1816174"/>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26CEF7B-437F-4690-95A9-3FC093065D93}" type="slidenum">
              <a:rPr lang="zh-CN" altLang="en-US" smtClean="0"/>
              <a:t>‹#›</a:t>
            </a:fld>
            <a:endParaRPr lang="zh-CN" altLang="en-US"/>
          </a:p>
        </p:txBody>
      </p:sp>
    </p:spTree>
    <p:extLst>
      <p:ext uri="{BB962C8B-B14F-4D97-AF65-F5344CB8AC3E}">
        <p14:creationId xmlns:p14="http://schemas.microsoft.com/office/powerpoint/2010/main" val="370961448"/>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26CEF7B-437F-4690-95A9-3FC093065D93}" type="slidenum">
              <a:rPr lang="zh-CN" altLang="en-US" smtClean="0"/>
              <a:t>‹#›</a:t>
            </a:fld>
            <a:endParaRPr lang="zh-CN" alt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49332636"/>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26CEF7B-437F-4690-95A9-3FC093065D93}" type="slidenum">
              <a:rPr lang="zh-CN" altLang="en-US" smtClean="0"/>
              <a:t>‹#›</a:t>
            </a:fld>
            <a:endParaRPr lang="zh-CN" alt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70693442"/>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26CEF7B-437F-4690-95A9-3FC093065D93}" type="slidenum">
              <a:rPr lang="zh-CN" altLang="en-US" smtClean="0"/>
              <a:t>‹#›</a:t>
            </a:fld>
            <a:endParaRPr lang="zh-CN" altLang="en-US"/>
          </a:p>
        </p:txBody>
      </p:sp>
    </p:spTree>
    <p:extLst>
      <p:ext uri="{BB962C8B-B14F-4D97-AF65-F5344CB8AC3E}">
        <p14:creationId xmlns:p14="http://schemas.microsoft.com/office/powerpoint/2010/main" val="1822215613"/>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26CEF7B-437F-4690-95A9-3FC093065D93}" type="slidenum">
              <a:rPr lang="zh-CN" altLang="en-US" smtClean="0"/>
              <a:t>‹#›</a:t>
            </a:fld>
            <a:endParaRPr lang="zh-CN" alt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384662"/>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zh-CN" altLang="en-US" smtClean="0"/>
              <a:t>单击此处编辑母版标题样式</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1CE5541D-F5A8-4A55-991A-66BD00E2BCC2}" type="datetimeFigureOut">
              <a:rPr lang="zh-CN" altLang="en-US" smtClean="0"/>
              <a:t>2024/1/3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26CEF7B-437F-4690-95A9-3FC093065D93}" type="slidenum">
              <a:rPr lang="zh-CN" altLang="en-US" smtClean="0"/>
              <a:t>‹#›</a:t>
            </a:fld>
            <a:endParaRPr lang="zh-CN" altLang="en-US"/>
          </a:p>
        </p:txBody>
      </p:sp>
    </p:spTree>
    <p:extLst>
      <p:ext uri="{BB962C8B-B14F-4D97-AF65-F5344CB8AC3E}">
        <p14:creationId xmlns:p14="http://schemas.microsoft.com/office/powerpoint/2010/main" val="3609811838"/>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CE5541D-F5A8-4A55-991A-66BD00E2BCC2}" type="datetimeFigureOut">
              <a:rPr lang="zh-CN" altLang="en-US" smtClean="0"/>
              <a:t>2024/1/3</a:t>
            </a:fld>
            <a:endParaRPr lang="zh-CN" alt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zh-CN" alt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26CEF7B-437F-4690-95A9-3FC093065D93}" type="slidenum">
              <a:rPr lang="zh-CN" altLang="en-US" smtClean="0"/>
              <a:t>‹#›</a:t>
            </a:fld>
            <a:endParaRPr lang="zh-CN" altLang="en-US"/>
          </a:p>
        </p:txBody>
      </p:sp>
    </p:spTree>
    <p:extLst>
      <p:ext uri="{BB962C8B-B14F-4D97-AF65-F5344CB8AC3E}">
        <p14:creationId xmlns:p14="http://schemas.microsoft.com/office/powerpoint/2010/main" val="137384469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Lst>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mobile"/><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sz="8800" dirty="0">
                <a:solidFill>
                  <a:schemeClr val="tx1">
                    <a:tint val="75000"/>
                  </a:schemeClr>
                </a:solidFill>
                <a:latin typeface="华文隶书" panose="02010800040101010101" pitchFamily="2" charset="-122"/>
                <a:ea typeface="华文隶书" panose="02010800040101010101" pitchFamily="2" charset="-122"/>
              </a:rPr>
              <a:t>二十四节气</a:t>
            </a:r>
            <a:endParaRPr lang="zh-CN" altLang="en-US" sz="8800" dirty="0">
              <a:latin typeface="华文隶书" panose="02010800040101010101" pitchFamily="2" charset="-122"/>
              <a:ea typeface="华文隶书" panose="02010800040101010101" pitchFamily="2" charset="-122"/>
            </a:endParaRPr>
          </a:p>
        </p:txBody>
      </p:sp>
      <p:sp>
        <p:nvSpPr>
          <p:cNvPr id="3" name="副标题 2"/>
          <p:cNvSpPr>
            <a:spLocks noGrp="1"/>
          </p:cNvSpPr>
          <p:nvPr>
            <p:ph type="subTitle" idx="1"/>
          </p:nvPr>
        </p:nvSpPr>
        <p:spPr/>
        <p:txBody>
          <a:bodyPr/>
          <a:lstStyle/>
          <a:p>
            <a:r>
              <a:rPr lang="zh-CN" altLang="en-US" dirty="0" smtClean="0">
                <a:latin typeface="微软雅黑" panose="020B0503020204020204" pitchFamily="34" charset="-122"/>
                <a:ea typeface="微软雅黑" panose="020B0503020204020204" pitchFamily="34" charset="-122"/>
              </a:rPr>
              <a:t>上海工商职业技术学院 国韵坊</a:t>
            </a:r>
            <a:endParaRPr lang="zh-CN" altLang="en-US" dirty="0">
              <a:latin typeface="微软雅黑" panose="020B0503020204020204" pitchFamily="34" charset="-122"/>
              <a:ea typeface="微软雅黑" panose="020B0503020204020204" pitchFamily="34" charset="-122"/>
            </a:endParaRPr>
          </a:p>
        </p:txBody>
      </p:sp>
      <p:pic>
        <p:nvPicPr>
          <p:cNvPr id="4" name="二十四节气歌">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91344" y="260648"/>
            <a:ext cx="609600" cy="609600"/>
          </a:xfrm>
          <a:prstGeom prst="rect">
            <a:avLst/>
          </a:prstGeom>
        </p:spPr>
      </p:pic>
    </p:spTree>
    <p:extLst>
      <p:ext uri="{BB962C8B-B14F-4D97-AF65-F5344CB8AC3E}">
        <p14:creationId xmlns:p14="http://schemas.microsoft.com/office/powerpoint/2010/main" val="1048366477"/>
      </p:ext>
    </p:extLst>
  </p:cSld>
  <p:clrMapOvr>
    <a:masterClrMapping/>
  </p:clrMapOvr>
  <mc:AlternateContent xmlns:mc="http://schemas.openxmlformats.org/markup-compatibility/2006">
    <mc:Choice xmlns:p14="http://schemas.microsoft.com/office/powerpoint/2010/main" Requires="p14">
      <p:transition spd="slow" p14:dur="2000" advTm="8000">
        <p14:switch dir="l"/>
      </p:transition>
    </mc:Choice>
    <mc:Fallback>
      <p:transition spd="slow"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32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35760" y="2636912"/>
            <a:ext cx="3892412" cy="1569660"/>
          </a:xfrm>
          <a:prstGeom prst="rect">
            <a:avLst/>
          </a:prstGeom>
          <a:noFill/>
        </p:spPr>
        <p:txBody>
          <a:bodyPr wrap="none" lIns="91440" tIns="45720" rIns="91440" bIns="45720">
            <a:spAutoFit/>
          </a:bodyPr>
          <a:lstStyle/>
          <a:p>
            <a:pPr algn="ctr"/>
            <a:r>
              <a:rPr lang="zh-CN" altLang="en-US" sz="9600" b="1" cap="none" spc="0"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再见！</a:t>
            </a:r>
            <a:endParaRPr lang="zh-CN" altLang="en-US" sz="96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4" name="动作按钮: 结束 3">
            <a:hlinkClick r:id="" action="ppaction://hlinkshowjump?jump=lastslide" highlightClick="1"/>
          </p:cNvPr>
          <p:cNvSpPr/>
          <p:nvPr/>
        </p:nvSpPr>
        <p:spPr>
          <a:xfrm>
            <a:off x="9984432" y="5085184"/>
            <a:ext cx="1224136" cy="792088"/>
          </a:xfrm>
          <a:prstGeom prst="actionButtonE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结束</a:t>
            </a:r>
            <a:endParaRPr lang="zh-CN" altLang="en-US" dirty="0"/>
          </a:p>
        </p:txBody>
      </p:sp>
    </p:spTree>
    <p:extLst>
      <p:ext uri="{BB962C8B-B14F-4D97-AF65-F5344CB8AC3E}">
        <p14:creationId xmlns:p14="http://schemas.microsoft.com/office/powerpoint/2010/main" val="2818836836"/>
      </p:ext>
    </p:extLst>
  </p:cSld>
  <p:clrMapOvr>
    <a:masterClrMapping/>
  </p:clrMapOvr>
  <mc:AlternateContent xmlns:mc="http://schemas.openxmlformats.org/markup-compatibility/2006">
    <mc:Choice xmlns:p14="http://schemas.microsoft.com/office/powerpoint/2010/main" Requires="p14">
      <p:transition spd="slow" p14:dur="2000">
        <p14:switch dir="l"/>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华文中宋" panose="02010600040101010101" pitchFamily="2" charset="-122"/>
                <a:ea typeface="华文中宋" panose="02010600040101010101" pitchFamily="2" charset="-122"/>
              </a:rPr>
              <a:t>二十四节气的由来</a:t>
            </a:r>
          </a:p>
        </p:txBody>
      </p:sp>
      <p:pic>
        <p:nvPicPr>
          <p:cNvPr id="8" name="内容占位符 7">
            <a:extLst>
              <a:ext uri="{FF2B5EF4-FFF2-40B4-BE49-F238E27FC236}">
                <a16:creationId xmlns:a16="http://schemas.microsoft.com/office/drawing/2014/main" id="{6533FB69-C0CB-4D75-A8A5-6DF759F4512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487323" y="2780928"/>
            <a:ext cx="2917908" cy="22777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矩形 4"/>
          <p:cNvSpPr/>
          <p:nvPr/>
        </p:nvSpPr>
        <p:spPr>
          <a:xfrm>
            <a:off x="551384" y="2636912"/>
            <a:ext cx="7931224" cy="2955809"/>
          </a:xfrm>
          <a:prstGeom prst="rect">
            <a:avLst/>
          </a:prstGeom>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古人根据天地运行规律来确定四季循环的起点与终点并划分出二十四节气。将太阳周年运动轨迹划分为</a:t>
            </a:r>
            <a:r>
              <a:rPr lang="en-US" altLang="zh-CN" dirty="0">
                <a:latin typeface="微软雅黑" panose="020B0503020204020204" pitchFamily="34" charset="-122"/>
                <a:ea typeface="微软雅黑" panose="020B0503020204020204" pitchFamily="34" charset="-122"/>
              </a:rPr>
              <a:t>24</a:t>
            </a:r>
            <a:r>
              <a:rPr lang="zh-CN" altLang="en-US" dirty="0">
                <a:latin typeface="微软雅黑" panose="020B0503020204020204" pitchFamily="34" charset="-122"/>
                <a:ea typeface="微软雅黑" panose="020B0503020204020204" pitchFamily="34" charset="-122"/>
              </a:rPr>
              <a:t>等份，每一等份为一个“节气”，统称“二十四节气”。二十四节气，它代表着地球在公转轨道上，二十四个不同的位置。由于地球绕太阳一圈需要</a:t>
            </a:r>
            <a:r>
              <a:rPr lang="en-US" altLang="zh-CN" dirty="0">
                <a:latin typeface="微软雅黑" panose="020B0503020204020204" pitchFamily="34" charset="-122"/>
                <a:ea typeface="微软雅黑" panose="020B0503020204020204" pitchFamily="34" charset="-122"/>
              </a:rPr>
              <a:t>365</a:t>
            </a:r>
            <a:r>
              <a:rPr lang="zh-CN" altLang="en-US" dirty="0">
                <a:latin typeface="微软雅黑" panose="020B0503020204020204" pitchFamily="34" charset="-122"/>
                <a:ea typeface="微软雅黑" panose="020B0503020204020204" pitchFamily="34" charset="-122"/>
              </a:rPr>
              <a:t>天，所以每隔十五天，才有一个节气，而每个节气，都表示着气候、物候、时候，这“三候”的不同变化。春雨惊春清谷天，夏满芒夏暑相连。秋处露秋寒霜降，冬雪雪冬小大寒。”这首中国人熟知的“节气歌”，暗含了二十四节气的先后顺序。 </a:t>
            </a:r>
          </a:p>
        </p:txBody>
      </p:sp>
    </p:spTree>
    <p:extLst>
      <p:ext uri="{BB962C8B-B14F-4D97-AF65-F5344CB8AC3E}">
        <p14:creationId xmlns:p14="http://schemas.microsoft.com/office/powerpoint/2010/main" val="1653791476"/>
      </p:ext>
    </p:extLst>
  </p:cSld>
  <p:clrMapOvr>
    <a:masterClrMapping/>
  </p:clrMapOvr>
  <mc:AlternateContent xmlns:mc="http://schemas.openxmlformats.org/markup-compatibility/2006">
    <mc:Choice xmlns:p14="http://schemas.microsoft.com/office/powerpoint/2010/main" Requires="p14">
      <p:transition spd="slow" p14:dur="2000" advClick="0" advTm="80000">
        <p14:switch dir="l"/>
      </p:transition>
    </mc:Choice>
    <mc:Fallback>
      <p:transition spd="slow" advClick="0" advTm="8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1" presetClass="entr" presetSubtype="1"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heel(1)">
                                      <p:cBhvr>
                                        <p:cTn id="13"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effectLst/>
        </p:spPr>
        <p:txBody>
          <a:bodyPr vert="horz" lIns="91440" tIns="45720" rIns="91440" bIns="45720" rtlCol="0" anchor="ctr">
            <a:normAutofit/>
          </a:bodyPr>
          <a:lstStyle/>
          <a:p>
            <a:r>
              <a:rPr lang="zh-CN" altLang="en-US" dirty="0">
                <a:latin typeface="华文中宋" panose="02010600040101010101" pitchFamily="2" charset="-122"/>
                <a:ea typeface="华文中宋" panose="02010600040101010101" pitchFamily="2" charset="-122"/>
              </a:rPr>
              <a:t>节气特点</a:t>
            </a:r>
            <a:r>
              <a:rPr lang="en-US" altLang="zh-CN" dirty="0">
                <a:latin typeface="华文中宋" panose="02010600040101010101" pitchFamily="2" charset="-122"/>
                <a:ea typeface="华文中宋" panose="02010600040101010101" pitchFamily="2" charset="-122"/>
              </a:rPr>
              <a:t>-</a:t>
            </a:r>
            <a:r>
              <a:rPr lang="zh-CN" altLang="en-US" dirty="0">
                <a:latin typeface="华文中宋" panose="02010600040101010101" pitchFamily="2" charset="-122"/>
                <a:ea typeface="华文中宋" panose="02010600040101010101" pitchFamily="2" charset="-122"/>
              </a:rPr>
              <a:t>春季</a:t>
            </a:r>
          </a:p>
        </p:txBody>
      </p:sp>
      <p:pic>
        <p:nvPicPr>
          <p:cNvPr id="8" name="内容占位符 7">
            <a:extLst>
              <a:ext uri="{FF2B5EF4-FFF2-40B4-BE49-F238E27FC236}">
                <a16:creationId xmlns:a16="http://schemas.microsoft.com/office/drawing/2014/main" id="{463D3C9B-7B29-4DAC-A99D-D6603597EF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2064" y="2636912"/>
            <a:ext cx="4853274" cy="33178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矩形 4"/>
          <p:cNvSpPr/>
          <p:nvPr/>
        </p:nvSpPr>
        <p:spPr>
          <a:xfrm>
            <a:off x="623392" y="2060848"/>
            <a:ext cx="8928992" cy="4198393"/>
          </a:xfrm>
          <a:prstGeom prst="rect">
            <a:avLst/>
          </a:prstGeom>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立春：斗指寅；太阳黄经为</a:t>
            </a:r>
            <a:r>
              <a:rPr lang="en-US" altLang="zh-CN" dirty="0">
                <a:latin typeface="微软雅黑" panose="020B0503020204020204" pitchFamily="34" charset="-122"/>
                <a:ea typeface="微软雅黑" panose="020B0503020204020204" pitchFamily="34" charset="-122"/>
              </a:rPr>
              <a:t>315</a:t>
            </a:r>
            <a:r>
              <a:rPr lang="zh-CN" altLang="en-US" dirty="0">
                <a:latin typeface="微软雅黑" panose="020B0503020204020204" pitchFamily="34" charset="-122"/>
                <a:ea typeface="微软雅黑" panose="020B0503020204020204" pitchFamily="34" charset="-122"/>
              </a:rPr>
              <a:t>度。立是开始的意思，立春就是春季的开始。公历</a:t>
            </a: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雨水：斗指壬；太阳黄经为</a:t>
            </a:r>
            <a:r>
              <a:rPr lang="en-US" altLang="zh-CN" dirty="0">
                <a:latin typeface="微软雅黑" panose="020B0503020204020204" pitchFamily="34" charset="-122"/>
                <a:ea typeface="微软雅黑" panose="020B0503020204020204" pitchFamily="34" charset="-122"/>
              </a:rPr>
              <a:t>330°</a:t>
            </a:r>
            <a:r>
              <a:rPr lang="zh-CN" altLang="en-US" dirty="0">
                <a:latin typeface="微软雅黑" panose="020B0503020204020204" pitchFamily="34" charset="-122"/>
                <a:ea typeface="微软雅黑" panose="020B0503020204020204" pitchFamily="34" charset="-122"/>
              </a:rPr>
              <a:t>。降雨开始，雨量渐增。公历</a:t>
            </a: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18</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惊蛰：斗指丁；太阳黄经为</a:t>
            </a:r>
            <a:r>
              <a:rPr lang="en-US" altLang="zh-CN" dirty="0">
                <a:latin typeface="微软雅黑" panose="020B0503020204020204" pitchFamily="34" charset="-122"/>
                <a:ea typeface="微软雅黑" panose="020B0503020204020204" pitchFamily="34" charset="-122"/>
              </a:rPr>
              <a:t>345°</a:t>
            </a:r>
            <a:r>
              <a:rPr lang="zh-CN" altLang="en-US" dirty="0">
                <a:latin typeface="微软雅黑" panose="020B0503020204020204" pitchFamily="34" charset="-122"/>
                <a:ea typeface="微软雅黑" panose="020B0503020204020204" pitchFamily="34" charset="-122"/>
              </a:rPr>
              <a:t>。蛰是藏的意思。惊蛰是指春雷乍动，惊醒了蛰伏在土中冬眠的动物。公历</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05</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07</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春分：斗指壬；太阳黄经为</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。分是平分的意思。春分表示昼夜平分。公历</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22</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清明：斗指丁；太阳黄经为</a:t>
            </a:r>
            <a:r>
              <a:rPr lang="en-US" altLang="zh-CN" dirty="0">
                <a:latin typeface="微软雅黑" panose="020B0503020204020204" pitchFamily="34" charset="-122"/>
                <a:ea typeface="微软雅黑" panose="020B0503020204020204" pitchFamily="34" charset="-122"/>
              </a:rPr>
              <a:t>15°</a:t>
            </a:r>
            <a:r>
              <a:rPr lang="zh-CN" altLang="en-US" dirty="0">
                <a:latin typeface="微软雅黑" panose="020B0503020204020204" pitchFamily="34" charset="-122"/>
                <a:ea typeface="微软雅黑" panose="020B0503020204020204" pitchFamily="34" charset="-122"/>
              </a:rPr>
              <a:t>。天气晴朗，草木繁茂。公历</a:t>
            </a: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04</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06</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谷雨：斗指癸；太阳黄经为</a:t>
            </a:r>
            <a:r>
              <a:rPr lang="en-US" altLang="zh-CN" dirty="0">
                <a:latin typeface="微软雅黑" panose="020B0503020204020204" pitchFamily="34" charset="-122"/>
                <a:ea typeface="微软雅黑" panose="020B0503020204020204" pitchFamily="34" charset="-122"/>
              </a:rPr>
              <a:t>30°</a:t>
            </a:r>
            <a:r>
              <a:rPr lang="zh-CN" altLang="en-US" dirty="0">
                <a:latin typeface="微软雅黑" panose="020B0503020204020204" pitchFamily="34" charset="-122"/>
                <a:ea typeface="微软雅黑" panose="020B0503020204020204" pitchFamily="34" charset="-122"/>
              </a:rPr>
              <a:t>。雨生百谷。雨量充足而及时，谷类作物能茁壮成长。公历</a:t>
            </a: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19</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21</a:t>
            </a:r>
            <a:r>
              <a:rPr lang="zh-CN" altLang="en-US" dirty="0">
                <a:latin typeface="微软雅黑" panose="020B0503020204020204" pitchFamily="34" charset="-122"/>
                <a:ea typeface="微软雅黑" panose="020B0503020204020204" pitchFamily="34" charset="-122"/>
              </a:rPr>
              <a:t>日交节。 </a:t>
            </a:r>
          </a:p>
        </p:txBody>
      </p:sp>
    </p:spTree>
    <p:extLst>
      <p:ext uri="{BB962C8B-B14F-4D97-AF65-F5344CB8AC3E}">
        <p14:creationId xmlns:p14="http://schemas.microsoft.com/office/powerpoint/2010/main" val="2892602685"/>
      </p:ext>
    </p:extLst>
  </p:cSld>
  <p:clrMapOvr>
    <a:masterClrMapping/>
  </p:clrMapOvr>
  <mc:AlternateContent xmlns:mc="http://schemas.openxmlformats.org/markup-compatibility/2006">
    <mc:Choice xmlns:p14="http://schemas.microsoft.com/office/powerpoint/2010/main" Requires="p14">
      <p:transition spd="slow" p14:dur="2000" advTm="80000">
        <p14:switch dir="l"/>
      </p:transition>
    </mc:Choice>
    <mc:Fallback>
      <p:transition spd="slow" advTm="8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heel(1)">
                                      <p:cBhvr>
                                        <p:cTn id="14"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华文中宋" panose="02010600040101010101" pitchFamily="2" charset="-122"/>
                <a:ea typeface="华文中宋" panose="02010600040101010101" pitchFamily="2" charset="-122"/>
              </a:rPr>
              <a:t>节气特点</a:t>
            </a:r>
            <a:r>
              <a:rPr lang="en-US" altLang="zh-CN" dirty="0">
                <a:latin typeface="华文中宋" panose="02010600040101010101" pitchFamily="2" charset="-122"/>
                <a:ea typeface="华文中宋" panose="02010600040101010101" pitchFamily="2" charset="-122"/>
              </a:rPr>
              <a:t>-</a:t>
            </a:r>
            <a:r>
              <a:rPr lang="zh-CN" altLang="en-US" dirty="0">
                <a:latin typeface="华文中宋" panose="02010600040101010101" pitchFamily="2" charset="-122"/>
                <a:ea typeface="华文中宋" panose="02010600040101010101" pitchFamily="2" charset="-122"/>
              </a:rPr>
              <a:t>夏季</a:t>
            </a:r>
          </a:p>
        </p:txBody>
      </p:sp>
      <p:pic>
        <p:nvPicPr>
          <p:cNvPr id="7" name="内容占位符 6">
            <a:extLst>
              <a:ext uri="{FF2B5EF4-FFF2-40B4-BE49-F238E27FC236}">
                <a16:creationId xmlns:a16="http://schemas.microsoft.com/office/drawing/2014/main" id="{C9ED2640-C7EB-4719-AFA9-5AB77437F4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0" y="2564904"/>
            <a:ext cx="5314145" cy="33178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矩形 4"/>
          <p:cNvSpPr/>
          <p:nvPr/>
        </p:nvSpPr>
        <p:spPr>
          <a:xfrm>
            <a:off x="1127448" y="2420888"/>
            <a:ext cx="8846640" cy="3367397"/>
          </a:xfrm>
          <a:prstGeom prst="rect">
            <a:avLst/>
          </a:prstGeom>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立夏：斗指东南；太阳黄经为</a:t>
            </a:r>
            <a:r>
              <a:rPr lang="en-US" altLang="zh-CN" dirty="0">
                <a:latin typeface="微软雅黑" panose="020B0503020204020204" pitchFamily="34" charset="-122"/>
                <a:ea typeface="微软雅黑" panose="020B0503020204020204" pitchFamily="34" charset="-122"/>
              </a:rPr>
              <a:t>45°</a:t>
            </a:r>
            <a:r>
              <a:rPr lang="zh-CN" altLang="en-US" dirty="0">
                <a:latin typeface="微软雅黑" panose="020B0503020204020204" pitchFamily="34" charset="-122"/>
                <a:ea typeface="微软雅黑" panose="020B0503020204020204" pitchFamily="34" charset="-122"/>
              </a:rPr>
              <a:t>。夏季的开始。公历</a:t>
            </a:r>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05</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07</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小满：斗指甲；太阳黄经为</a:t>
            </a:r>
            <a:r>
              <a:rPr lang="en-US" altLang="zh-CN" dirty="0">
                <a:latin typeface="微软雅黑" panose="020B0503020204020204" pitchFamily="34" charset="-122"/>
                <a:ea typeface="微软雅黑" panose="020B0503020204020204" pitchFamily="34" charset="-122"/>
              </a:rPr>
              <a:t>60°</a:t>
            </a:r>
            <a:r>
              <a:rPr lang="zh-CN" altLang="en-US" dirty="0">
                <a:latin typeface="微软雅黑" panose="020B0503020204020204" pitchFamily="34" charset="-122"/>
                <a:ea typeface="微软雅黑" panose="020B0503020204020204" pitchFamily="34" charset="-122"/>
              </a:rPr>
              <a:t>。麦类等夏熟作物籽粒开始饱满。公历</a:t>
            </a:r>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22</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芒种：斗指己；太阳黄经为</a:t>
            </a:r>
            <a:r>
              <a:rPr lang="en-US" altLang="zh-CN" dirty="0">
                <a:latin typeface="微软雅黑" panose="020B0503020204020204" pitchFamily="34" charset="-122"/>
                <a:ea typeface="微软雅黑" panose="020B0503020204020204" pitchFamily="34" charset="-122"/>
              </a:rPr>
              <a:t>75°</a:t>
            </a:r>
            <a:r>
              <a:rPr lang="zh-CN" altLang="en-US" dirty="0">
                <a:latin typeface="微软雅黑" panose="020B0503020204020204" pitchFamily="34" charset="-122"/>
                <a:ea typeface="微软雅黑" panose="020B0503020204020204" pitchFamily="34" charset="-122"/>
              </a:rPr>
              <a:t>。麦类等有芒作物成熟。公历</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05</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07</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夏至：斗指乙；太阳黄经为</a:t>
            </a:r>
            <a:r>
              <a:rPr lang="en-US" altLang="zh-CN" dirty="0">
                <a:latin typeface="微软雅黑" panose="020B0503020204020204" pitchFamily="34" charset="-122"/>
                <a:ea typeface="微软雅黑" panose="020B0503020204020204" pitchFamily="34" charset="-122"/>
              </a:rPr>
              <a:t>90°</a:t>
            </a:r>
            <a:r>
              <a:rPr lang="zh-CN" altLang="en-US" dirty="0">
                <a:latin typeface="微软雅黑" panose="020B0503020204020204" pitchFamily="34" charset="-122"/>
                <a:ea typeface="微软雅黑" panose="020B0503020204020204" pitchFamily="34" charset="-122"/>
              </a:rPr>
              <a:t>。炎热的夏天来临。公历</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21</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22</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小暑：斗指辛；太阳黄经为</a:t>
            </a:r>
            <a:r>
              <a:rPr lang="en-US" altLang="zh-CN" dirty="0">
                <a:latin typeface="微软雅黑" panose="020B0503020204020204" pitchFamily="34" charset="-122"/>
                <a:ea typeface="微软雅黑" panose="020B0503020204020204" pitchFamily="34" charset="-122"/>
              </a:rPr>
              <a:t>105°</a:t>
            </a:r>
            <a:r>
              <a:rPr lang="zh-CN" altLang="en-US" dirty="0">
                <a:latin typeface="微软雅黑" panose="020B0503020204020204" pitchFamily="34" charset="-122"/>
                <a:ea typeface="微软雅黑" panose="020B0503020204020204" pitchFamily="34" charset="-122"/>
              </a:rPr>
              <a:t>。暑是炎热的意思；小暑就是气候开始炎热。公历</a:t>
            </a:r>
            <a:r>
              <a:rPr lang="en-US" altLang="zh-CN" dirty="0">
                <a:latin typeface="微软雅黑" panose="020B0503020204020204" pitchFamily="34" charset="-122"/>
                <a:ea typeface="微软雅黑" panose="020B0503020204020204" pitchFamily="34" charset="-122"/>
              </a:rPr>
              <a:t>7</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06</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08</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大暑：斗指丙；太阳黄经为</a:t>
            </a:r>
            <a:r>
              <a:rPr lang="en-US" altLang="zh-CN" dirty="0">
                <a:latin typeface="微软雅黑" panose="020B0503020204020204" pitchFamily="34" charset="-122"/>
                <a:ea typeface="微软雅黑" panose="020B0503020204020204" pitchFamily="34" charset="-122"/>
              </a:rPr>
              <a:t>120°</a:t>
            </a:r>
            <a:r>
              <a:rPr lang="zh-CN" altLang="en-US" dirty="0">
                <a:latin typeface="微软雅黑" panose="020B0503020204020204" pitchFamily="34" charset="-122"/>
                <a:ea typeface="微软雅黑" panose="020B0503020204020204" pitchFamily="34" charset="-122"/>
              </a:rPr>
              <a:t>。一年中最热的时候。公历</a:t>
            </a:r>
            <a:r>
              <a:rPr lang="en-US" altLang="zh-CN" dirty="0">
                <a:latin typeface="微软雅黑" panose="020B0503020204020204" pitchFamily="34" charset="-122"/>
                <a:ea typeface="微软雅黑" panose="020B0503020204020204" pitchFamily="34" charset="-122"/>
              </a:rPr>
              <a:t>7</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24</a:t>
            </a:r>
            <a:r>
              <a:rPr lang="zh-CN" altLang="en-US" dirty="0">
                <a:latin typeface="微软雅黑" panose="020B0503020204020204" pitchFamily="34" charset="-122"/>
                <a:ea typeface="微软雅黑" panose="020B0503020204020204" pitchFamily="34" charset="-122"/>
              </a:rPr>
              <a:t>日交节。 </a:t>
            </a:r>
          </a:p>
        </p:txBody>
      </p:sp>
    </p:spTree>
    <p:extLst>
      <p:ext uri="{BB962C8B-B14F-4D97-AF65-F5344CB8AC3E}">
        <p14:creationId xmlns:p14="http://schemas.microsoft.com/office/powerpoint/2010/main" val="2572444160"/>
      </p:ext>
    </p:extLst>
  </p:cSld>
  <p:clrMapOvr>
    <a:masterClrMapping/>
  </p:clrMapOvr>
  <mc:AlternateContent xmlns:mc="http://schemas.openxmlformats.org/markup-compatibility/2006">
    <mc:Choice xmlns:p14="http://schemas.microsoft.com/office/powerpoint/2010/main" Requires="p14">
      <p:transition spd="slow" p14:dur="2000" advTm="80000">
        <p14:switch dir="l"/>
      </p:transition>
    </mc:Choice>
    <mc:Fallback>
      <p:transition spd="slow" advTm="8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1" presetClass="entr" presetSubtype="1"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heel(1)">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华文中宋" panose="02010600040101010101" pitchFamily="2" charset="-122"/>
                <a:ea typeface="华文中宋" panose="02010600040101010101" pitchFamily="2" charset="-122"/>
              </a:rPr>
              <a:t>节气特点</a:t>
            </a:r>
            <a:r>
              <a:rPr lang="en-US" altLang="zh-CN" dirty="0">
                <a:latin typeface="华文中宋" panose="02010600040101010101" pitchFamily="2" charset="-122"/>
                <a:ea typeface="华文中宋" panose="02010600040101010101" pitchFamily="2" charset="-122"/>
              </a:rPr>
              <a:t>-</a:t>
            </a:r>
            <a:r>
              <a:rPr lang="zh-CN" altLang="en-US" dirty="0">
                <a:latin typeface="华文中宋" panose="02010600040101010101" pitchFamily="2" charset="-122"/>
                <a:ea typeface="华文中宋" panose="02010600040101010101" pitchFamily="2" charset="-122"/>
              </a:rPr>
              <a:t>秋季</a:t>
            </a:r>
          </a:p>
        </p:txBody>
      </p:sp>
      <p:pic>
        <p:nvPicPr>
          <p:cNvPr id="8" name="内容占位符 7">
            <a:extLst>
              <a:ext uri="{FF2B5EF4-FFF2-40B4-BE49-F238E27FC236}">
                <a16:creationId xmlns:a16="http://schemas.microsoft.com/office/drawing/2014/main" id="{1505AB46-7162-4359-946B-BDED3F5EB88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680176" y="2981796"/>
            <a:ext cx="3524596" cy="23400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矩形 4"/>
          <p:cNvSpPr/>
          <p:nvPr/>
        </p:nvSpPr>
        <p:spPr>
          <a:xfrm>
            <a:off x="983432" y="2564904"/>
            <a:ext cx="8928992" cy="2951898"/>
          </a:xfrm>
          <a:prstGeom prst="rect">
            <a:avLst/>
          </a:prstGeom>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立秋：斗指西南；太阳黄经为</a:t>
            </a:r>
            <a:r>
              <a:rPr lang="en-US" altLang="zh-CN" dirty="0">
                <a:latin typeface="微软雅黑" panose="020B0503020204020204" pitchFamily="34" charset="-122"/>
                <a:ea typeface="微软雅黑" panose="020B0503020204020204" pitchFamily="34" charset="-122"/>
              </a:rPr>
              <a:t>135°</a:t>
            </a:r>
            <a:r>
              <a:rPr lang="zh-CN" altLang="en-US" dirty="0">
                <a:latin typeface="微软雅黑" panose="020B0503020204020204" pitchFamily="34" charset="-122"/>
                <a:ea typeface="微软雅黑" panose="020B0503020204020204" pitchFamily="34" charset="-122"/>
              </a:rPr>
              <a:t>。秋季的开始。公历</a:t>
            </a:r>
            <a:r>
              <a:rPr lang="en-US" altLang="zh-CN" dirty="0">
                <a:latin typeface="微软雅黑" panose="020B0503020204020204" pitchFamily="34" charset="-122"/>
                <a:ea typeface="微软雅黑" panose="020B0503020204020204" pitchFamily="34" charset="-122"/>
              </a:rPr>
              <a:t>8</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07</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09</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处暑：斗指戊；太阳黄经为</a:t>
            </a:r>
            <a:r>
              <a:rPr lang="en-US" altLang="zh-CN" dirty="0">
                <a:latin typeface="微软雅黑" panose="020B0503020204020204" pitchFamily="34" charset="-122"/>
                <a:ea typeface="微软雅黑" panose="020B0503020204020204" pitchFamily="34" charset="-122"/>
              </a:rPr>
              <a:t>150°</a:t>
            </a:r>
            <a:r>
              <a:rPr lang="zh-CN" altLang="en-US" dirty="0">
                <a:latin typeface="微软雅黑" panose="020B0503020204020204" pitchFamily="34" charset="-122"/>
                <a:ea typeface="微软雅黑" panose="020B0503020204020204" pitchFamily="34" charset="-122"/>
              </a:rPr>
              <a:t>。处是终止、躲藏的意思。处暑是表示炎热的暑天结束。公历</a:t>
            </a:r>
            <a:r>
              <a:rPr lang="en-US" altLang="zh-CN" dirty="0">
                <a:latin typeface="微软雅黑" panose="020B0503020204020204" pitchFamily="34" charset="-122"/>
                <a:ea typeface="微软雅黑" panose="020B0503020204020204" pitchFamily="34" charset="-122"/>
              </a:rPr>
              <a:t>8</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24</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白露：斗指癸；太阳黄经为</a:t>
            </a:r>
            <a:r>
              <a:rPr lang="en-US" altLang="zh-CN" dirty="0">
                <a:latin typeface="微软雅黑" panose="020B0503020204020204" pitchFamily="34" charset="-122"/>
                <a:ea typeface="微软雅黑" panose="020B0503020204020204" pitchFamily="34" charset="-122"/>
              </a:rPr>
              <a:t>165°</a:t>
            </a:r>
            <a:r>
              <a:rPr lang="zh-CN" altLang="en-US" dirty="0">
                <a:latin typeface="微软雅黑" panose="020B0503020204020204" pitchFamily="34" charset="-122"/>
                <a:ea typeface="微软雅黑" panose="020B0503020204020204" pitchFamily="34" charset="-122"/>
              </a:rPr>
              <a:t>。天气转凉，露凝而白。公历</a:t>
            </a:r>
            <a:r>
              <a:rPr lang="en-US" altLang="zh-CN" dirty="0">
                <a:latin typeface="微软雅黑" panose="020B0503020204020204" pitchFamily="34" charset="-122"/>
                <a:ea typeface="微软雅黑" panose="020B0503020204020204" pitchFamily="34" charset="-122"/>
              </a:rPr>
              <a:t>9</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07</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09</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秋分：斗指已；太阳黄经为</a:t>
            </a:r>
            <a:r>
              <a:rPr lang="en-US" altLang="zh-CN" dirty="0">
                <a:latin typeface="微软雅黑" panose="020B0503020204020204" pitchFamily="34" charset="-122"/>
                <a:ea typeface="微软雅黑" panose="020B0503020204020204" pitchFamily="34" charset="-122"/>
              </a:rPr>
              <a:t>180°</a:t>
            </a:r>
            <a:r>
              <a:rPr lang="zh-CN" altLang="en-US" dirty="0">
                <a:latin typeface="微软雅黑" panose="020B0503020204020204" pitchFamily="34" charset="-122"/>
                <a:ea typeface="微软雅黑" panose="020B0503020204020204" pitchFamily="34" charset="-122"/>
              </a:rPr>
              <a:t>。昼夜平分。公历</a:t>
            </a:r>
            <a:r>
              <a:rPr lang="en-US" altLang="zh-CN" dirty="0">
                <a:latin typeface="微软雅黑" panose="020B0503020204020204" pitchFamily="34" charset="-122"/>
                <a:ea typeface="微软雅黑" panose="020B0503020204020204" pitchFamily="34" charset="-122"/>
              </a:rPr>
              <a:t>9</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24</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寒露：斗指甲；太阳黄经为</a:t>
            </a:r>
            <a:r>
              <a:rPr lang="en-US" altLang="zh-CN" dirty="0">
                <a:latin typeface="微软雅黑" panose="020B0503020204020204" pitchFamily="34" charset="-122"/>
                <a:ea typeface="微软雅黑" panose="020B0503020204020204" pitchFamily="34" charset="-122"/>
              </a:rPr>
              <a:t>195°</a:t>
            </a:r>
            <a:r>
              <a:rPr lang="zh-CN" altLang="en-US" dirty="0">
                <a:latin typeface="微软雅黑" panose="020B0503020204020204" pitchFamily="34" charset="-122"/>
                <a:ea typeface="微软雅黑" panose="020B0503020204020204" pitchFamily="34" charset="-122"/>
              </a:rPr>
              <a:t>。露水以寒，将要结冰。公历</a:t>
            </a:r>
            <a:r>
              <a:rPr lang="en-US" altLang="zh-CN" dirty="0">
                <a:latin typeface="微软雅黑" panose="020B0503020204020204" pitchFamily="34" charset="-122"/>
                <a:ea typeface="微软雅黑" panose="020B0503020204020204" pitchFamily="34" charset="-122"/>
              </a:rPr>
              <a:t>10</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08</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09</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霜降：斗指戌；太阳黄经为</a:t>
            </a:r>
            <a:r>
              <a:rPr lang="en-US" altLang="zh-CN" dirty="0">
                <a:latin typeface="微软雅黑" panose="020B0503020204020204" pitchFamily="34" charset="-122"/>
                <a:ea typeface="微软雅黑" panose="020B0503020204020204" pitchFamily="34" charset="-122"/>
              </a:rPr>
              <a:t>210°</a:t>
            </a:r>
            <a:r>
              <a:rPr lang="zh-CN" altLang="en-US" dirty="0">
                <a:latin typeface="微软雅黑" panose="020B0503020204020204" pitchFamily="34" charset="-122"/>
                <a:ea typeface="微软雅黑" panose="020B0503020204020204" pitchFamily="34" charset="-122"/>
              </a:rPr>
              <a:t>。天气渐冷，开始有霜。公历</a:t>
            </a:r>
            <a:r>
              <a:rPr lang="en-US" altLang="zh-CN" dirty="0">
                <a:latin typeface="微软雅黑" panose="020B0503020204020204" pitchFamily="34" charset="-122"/>
                <a:ea typeface="微软雅黑" panose="020B0503020204020204" pitchFamily="34" charset="-122"/>
              </a:rPr>
              <a:t>10</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23</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24</a:t>
            </a:r>
            <a:r>
              <a:rPr lang="zh-CN" altLang="en-US" dirty="0">
                <a:latin typeface="微软雅黑" panose="020B0503020204020204" pitchFamily="34" charset="-122"/>
                <a:ea typeface="微软雅黑" panose="020B0503020204020204" pitchFamily="34" charset="-122"/>
              </a:rPr>
              <a:t>日交节。 </a:t>
            </a:r>
          </a:p>
        </p:txBody>
      </p:sp>
    </p:spTree>
    <p:extLst>
      <p:ext uri="{BB962C8B-B14F-4D97-AF65-F5344CB8AC3E}">
        <p14:creationId xmlns:p14="http://schemas.microsoft.com/office/powerpoint/2010/main" val="625111230"/>
      </p:ext>
    </p:extLst>
  </p:cSld>
  <p:clrMapOvr>
    <a:masterClrMapping/>
  </p:clrMapOvr>
  <mc:AlternateContent xmlns:mc="http://schemas.openxmlformats.org/markup-compatibility/2006">
    <mc:Choice xmlns:p14="http://schemas.microsoft.com/office/powerpoint/2010/main" Requires="p14">
      <p:transition spd="slow" p14:dur="2000" advTm="80000">
        <p14:switch dir="l"/>
      </p:transition>
    </mc:Choice>
    <mc:Fallback>
      <p:transition spd="slow" advTm="8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1" presetClass="entr" presetSubtype="1"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heel(1)">
                                      <p:cBhvr>
                                        <p:cTn id="13"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华文中宋" panose="02010600040101010101" pitchFamily="2" charset="-122"/>
                <a:ea typeface="华文中宋" panose="02010600040101010101" pitchFamily="2" charset="-122"/>
              </a:rPr>
              <a:t>节气特点</a:t>
            </a:r>
            <a:r>
              <a:rPr lang="en-US" altLang="zh-CN" dirty="0">
                <a:latin typeface="华文中宋" panose="02010600040101010101" pitchFamily="2" charset="-122"/>
                <a:ea typeface="华文中宋" panose="02010600040101010101" pitchFamily="2" charset="-122"/>
              </a:rPr>
              <a:t>-</a:t>
            </a:r>
            <a:r>
              <a:rPr lang="zh-CN" altLang="en-US" dirty="0">
                <a:latin typeface="华文中宋" panose="02010600040101010101" pitchFamily="2" charset="-122"/>
                <a:ea typeface="华文中宋" panose="02010600040101010101" pitchFamily="2" charset="-122"/>
              </a:rPr>
              <a:t>冬季</a:t>
            </a:r>
          </a:p>
        </p:txBody>
      </p:sp>
      <p:pic>
        <p:nvPicPr>
          <p:cNvPr id="8" name="内容占位符 7">
            <a:extLst>
              <a:ext uri="{FF2B5EF4-FFF2-40B4-BE49-F238E27FC236}">
                <a16:creationId xmlns:a16="http://schemas.microsoft.com/office/drawing/2014/main" id="{F34EFA5C-A1AC-492E-98E8-73C2B26186C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3912" y="2492896"/>
            <a:ext cx="6204156" cy="33178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矩形 4"/>
          <p:cNvSpPr/>
          <p:nvPr/>
        </p:nvSpPr>
        <p:spPr>
          <a:xfrm>
            <a:off x="1055440" y="2881677"/>
            <a:ext cx="8836184" cy="2540311"/>
          </a:xfrm>
          <a:prstGeom prst="rect">
            <a:avLst/>
          </a:prstGeom>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立冬：斗指西北；太阳黄经为</a:t>
            </a:r>
            <a:r>
              <a:rPr lang="en-US" altLang="zh-CN" dirty="0">
                <a:latin typeface="微软雅黑" panose="020B0503020204020204" pitchFamily="34" charset="-122"/>
                <a:ea typeface="微软雅黑" panose="020B0503020204020204" pitchFamily="34" charset="-122"/>
              </a:rPr>
              <a:t>225°</a:t>
            </a:r>
            <a:r>
              <a:rPr lang="zh-CN" altLang="en-US" dirty="0">
                <a:latin typeface="微软雅黑" panose="020B0503020204020204" pitchFamily="34" charset="-122"/>
                <a:ea typeface="微软雅黑" panose="020B0503020204020204" pitchFamily="34" charset="-122"/>
              </a:rPr>
              <a:t>。冬季的开始。公历</a:t>
            </a: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7</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8</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小雪：斗指己；太阳黄经为</a:t>
            </a:r>
            <a:r>
              <a:rPr lang="en-US" altLang="zh-CN" dirty="0">
                <a:latin typeface="微软雅黑" panose="020B0503020204020204" pitchFamily="34" charset="-122"/>
                <a:ea typeface="微软雅黑" panose="020B0503020204020204" pitchFamily="34" charset="-122"/>
              </a:rPr>
              <a:t>240°</a:t>
            </a:r>
            <a:r>
              <a:rPr lang="zh-CN" altLang="en-US" dirty="0">
                <a:latin typeface="微软雅黑" panose="020B0503020204020204" pitchFamily="34" charset="-122"/>
                <a:ea typeface="微软雅黑" panose="020B0503020204020204" pitchFamily="34" charset="-122"/>
              </a:rPr>
              <a:t>。意味开始下雪。公历</a:t>
            </a: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23</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大雪：斗指癸；太阳黄经为</a:t>
            </a:r>
            <a:r>
              <a:rPr lang="en-US" altLang="zh-CN" dirty="0">
                <a:latin typeface="微软雅黑" panose="020B0503020204020204" pitchFamily="34" charset="-122"/>
                <a:ea typeface="微软雅黑" panose="020B0503020204020204" pitchFamily="34" charset="-122"/>
              </a:rPr>
              <a:t>255°</a:t>
            </a:r>
            <a:r>
              <a:rPr lang="zh-CN" altLang="en-US" dirty="0">
                <a:latin typeface="微软雅黑" panose="020B0503020204020204" pitchFamily="34" charset="-122"/>
                <a:ea typeface="微软雅黑" panose="020B0503020204020204" pitchFamily="34" charset="-122"/>
              </a:rPr>
              <a:t>。降雪量增多，地面可能积雪。公历</a:t>
            </a:r>
            <a:r>
              <a:rPr lang="en-US" altLang="zh-CN" dirty="0">
                <a:latin typeface="微软雅黑" panose="020B0503020204020204" pitchFamily="34" charset="-122"/>
                <a:ea typeface="微软雅黑" panose="020B0503020204020204" pitchFamily="34" charset="-122"/>
              </a:rPr>
              <a:t>12</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8</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冬至：斗指子；太阳黄经为</a:t>
            </a:r>
            <a:r>
              <a:rPr lang="en-US" altLang="zh-CN" dirty="0">
                <a:latin typeface="微软雅黑" panose="020B0503020204020204" pitchFamily="34" charset="-122"/>
                <a:ea typeface="微软雅黑" panose="020B0503020204020204" pitchFamily="34" charset="-122"/>
              </a:rPr>
              <a:t>270°</a:t>
            </a:r>
            <a:r>
              <a:rPr lang="zh-CN" altLang="en-US" dirty="0">
                <a:latin typeface="微软雅黑" panose="020B0503020204020204" pitchFamily="34" charset="-122"/>
                <a:ea typeface="微软雅黑" panose="020B0503020204020204" pitchFamily="34" charset="-122"/>
              </a:rPr>
              <a:t>。寒冷的冬天来临。公历</a:t>
            </a:r>
            <a:r>
              <a:rPr lang="en-US" altLang="zh-CN" dirty="0">
                <a:latin typeface="微软雅黑" panose="020B0503020204020204" pitchFamily="34" charset="-122"/>
                <a:ea typeface="微软雅黑" panose="020B0503020204020204" pitchFamily="34" charset="-122"/>
              </a:rPr>
              <a:t>12</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21</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23</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小寒：斗指子；太阳黄经为</a:t>
            </a:r>
            <a:r>
              <a:rPr lang="en-US" altLang="zh-CN" dirty="0">
                <a:latin typeface="微软雅黑" panose="020B0503020204020204" pitchFamily="34" charset="-122"/>
                <a:ea typeface="微软雅黑" panose="020B0503020204020204" pitchFamily="34" charset="-122"/>
              </a:rPr>
              <a:t>285°</a:t>
            </a:r>
            <a:r>
              <a:rPr lang="zh-CN" altLang="en-US" dirty="0">
                <a:latin typeface="微软雅黑" panose="020B0503020204020204" pitchFamily="34" charset="-122"/>
                <a:ea typeface="微软雅黑" panose="020B0503020204020204" pitchFamily="34" charset="-122"/>
              </a:rPr>
              <a:t>。气候开始寒冷。公历</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7</a:t>
            </a:r>
            <a:r>
              <a:rPr lang="zh-CN" altLang="en-US" dirty="0">
                <a:latin typeface="微软雅黑" panose="020B0503020204020204" pitchFamily="34" charset="-122"/>
                <a:ea typeface="微软雅黑" panose="020B0503020204020204" pitchFamily="34" charset="-122"/>
              </a:rPr>
              <a:t>日交节。</a:t>
            </a:r>
          </a:p>
          <a:p>
            <a:pPr>
              <a:lnSpc>
                <a:spcPct val="150000"/>
              </a:lnSpc>
            </a:pPr>
            <a:r>
              <a:rPr lang="zh-CN" altLang="en-US" dirty="0">
                <a:latin typeface="微软雅黑" panose="020B0503020204020204" pitchFamily="34" charset="-122"/>
                <a:ea typeface="微软雅黑" panose="020B0503020204020204" pitchFamily="34" charset="-122"/>
              </a:rPr>
              <a:t>大寒：斗指丑；太阳黄经为</a:t>
            </a:r>
            <a:r>
              <a:rPr lang="en-US" altLang="zh-CN" dirty="0">
                <a:latin typeface="微软雅黑" panose="020B0503020204020204" pitchFamily="34" charset="-122"/>
                <a:ea typeface="微软雅黑" panose="020B0503020204020204" pitchFamily="34" charset="-122"/>
              </a:rPr>
              <a:t>300°</a:t>
            </a:r>
            <a:r>
              <a:rPr lang="zh-CN" altLang="en-US" dirty="0">
                <a:latin typeface="微软雅黑" panose="020B0503020204020204" pitchFamily="34" charset="-122"/>
                <a:ea typeface="微软雅黑" panose="020B0503020204020204" pitchFamily="34" charset="-122"/>
              </a:rPr>
              <a:t>。一年中最冷的时候。公历</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21</a:t>
            </a:r>
            <a:r>
              <a:rPr lang="zh-CN" altLang="en-US" dirty="0">
                <a:latin typeface="微软雅黑" panose="020B0503020204020204" pitchFamily="34" charset="-122"/>
                <a:ea typeface="微软雅黑" panose="020B0503020204020204" pitchFamily="34" charset="-122"/>
              </a:rPr>
              <a:t>日交节。</a:t>
            </a:r>
          </a:p>
        </p:txBody>
      </p:sp>
    </p:spTree>
    <p:extLst>
      <p:ext uri="{BB962C8B-B14F-4D97-AF65-F5344CB8AC3E}">
        <p14:creationId xmlns:p14="http://schemas.microsoft.com/office/powerpoint/2010/main" val="4186081224"/>
      </p:ext>
    </p:extLst>
  </p:cSld>
  <p:clrMapOvr>
    <a:masterClrMapping/>
  </p:clrMapOvr>
  <mc:AlternateContent xmlns:mc="http://schemas.openxmlformats.org/markup-compatibility/2006">
    <mc:Choice xmlns:p14="http://schemas.microsoft.com/office/powerpoint/2010/main" Requires="p14">
      <p:transition spd="slow" p14:dur="2000" advTm="80000">
        <p14:switch dir="l"/>
      </p:transition>
    </mc:Choice>
    <mc:Fallback>
      <p:transition spd="slow" advTm="8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1" presetClass="entr" presetSubtype="1"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heel(1)">
                                      <p:cBhvr>
                                        <p:cTn id="13"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华文中宋" panose="02010600040101010101" pitchFamily="2" charset="-122"/>
                <a:ea typeface="华文中宋" panose="02010600040101010101" pitchFamily="2" charset="-122"/>
              </a:rPr>
              <a:t>节气的日期计算</a:t>
            </a:r>
          </a:p>
        </p:txBody>
      </p:sp>
      <p:pic>
        <p:nvPicPr>
          <p:cNvPr id="8" name="内容占位符 7">
            <a:extLst>
              <a:ext uri="{FF2B5EF4-FFF2-40B4-BE49-F238E27FC236}">
                <a16:creationId xmlns:a16="http://schemas.microsoft.com/office/drawing/2014/main" id="{FF73C551-18BD-4FEC-BE7E-930DA94A9F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80176" y="2934277"/>
            <a:ext cx="3496909" cy="2340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矩形 4"/>
          <p:cNvSpPr/>
          <p:nvPr/>
        </p:nvSpPr>
        <p:spPr>
          <a:xfrm>
            <a:off x="1343472" y="3041871"/>
            <a:ext cx="7272808" cy="2124812"/>
          </a:xfrm>
          <a:prstGeom prst="rect">
            <a:avLst/>
          </a:prstGeom>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节气日期速算法：通式寿星公式</a:t>
            </a:r>
            <a:r>
              <a:rPr lang="en-US" altLang="zh-CN" dirty="0">
                <a:latin typeface="微软雅黑" panose="020B0503020204020204" pitchFamily="34" charset="-122"/>
                <a:ea typeface="微软雅黑" panose="020B0503020204020204" pitchFamily="34" charset="-122"/>
              </a:rPr>
              <a:t>——[Y×D+C]-L</a:t>
            </a:r>
          </a:p>
          <a:p>
            <a:pPr>
              <a:lnSpc>
                <a:spcPct val="150000"/>
              </a:lnSpc>
            </a:pPr>
            <a:r>
              <a:rPr lang="en-US" altLang="zh-CN" dirty="0">
                <a:latin typeface="微软雅黑" panose="020B0503020204020204" pitchFamily="34" charset="-122"/>
                <a:ea typeface="微软雅黑" panose="020B0503020204020204" pitchFamily="34" charset="-122"/>
              </a:rPr>
              <a:t>Y=</a:t>
            </a:r>
            <a:r>
              <a:rPr lang="zh-CN" altLang="en-US" dirty="0">
                <a:latin typeface="微软雅黑" panose="020B0503020204020204" pitchFamily="34" charset="-122"/>
                <a:ea typeface="微软雅黑" panose="020B0503020204020204" pitchFamily="34" charset="-122"/>
              </a:rPr>
              <a:t>年代数、</a:t>
            </a:r>
            <a:r>
              <a:rPr lang="en-US" altLang="zh-CN" dirty="0">
                <a:latin typeface="微软雅黑" panose="020B0503020204020204" pitchFamily="34" charset="-122"/>
                <a:ea typeface="微软雅黑" panose="020B0503020204020204" pitchFamily="34" charset="-122"/>
              </a:rPr>
              <a:t>D=0.2422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L=</a:t>
            </a:r>
            <a:r>
              <a:rPr lang="zh-CN" altLang="en-US" dirty="0">
                <a:latin typeface="微软雅黑" panose="020B0503020204020204" pitchFamily="34" charset="-122"/>
                <a:ea typeface="微软雅黑" panose="020B0503020204020204" pitchFamily="34" charset="-122"/>
              </a:rPr>
              <a:t>闰年数、</a:t>
            </a:r>
            <a:r>
              <a:rPr lang="en-US" altLang="zh-CN" dirty="0">
                <a:latin typeface="微软雅黑" panose="020B0503020204020204" pitchFamily="34" charset="-122"/>
                <a:ea typeface="微软雅黑" panose="020B0503020204020204" pitchFamily="34" charset="-122"/>
              </a:rPr>
              <a:t>C</a:t>
            </a:r>
            <a:r>
              <a:rPr lang="zh-CN" altLang="en-US" dirty="0">
                <a:latin typeface="微软雅黑" panose="020B0503020204020204" pitchFamily="34" charset="-122"/>
                <a:ea typeface="微软雅黑" panose="020B0503020204020204" pitchFamily="34" charset="-122"/>
              </a:rPr>
              <a:t>取决于节气和年份。</a:t>
            </a:r>
          </a:p>
          <a:p>
            <a:pPr>
              <a:lnSpc>
                <a:spcPct val="150000"/>
              </a:lnSpc>
            </a:pPr>
            <a:r>
              <a:rPr lang="zh-CN" altLang="en-US" dirty="0">
                <a:latin typeface="微软雅黑" panose="020B0503020204020204" pitchFamily="34" charset="-122"/>
                <a:ea typeface="微软雅黑" panose="020B0503020204020204" pitchFamily="34" charset="-122"/>
              </a:rPr>
              <a:t>本世纪立春的</a:t>
            </a:r>
            <a:r>
              <a:rPr lang="en-US" altLang="zh-CN" dirty="0">
                <a:latin typeface="微软雅黑" panose="020B0503020204020204" pitchFamily="34" charset="-122"/>
                <a:ea typeface="微软雅黑" panose="020B0503020204020204" pitchFamily="34" charset="-122"/>
              </a:rPr>
              <a:t>C</a:t>
            </a:r>
            <a:r>
              <a:rPr lang="zh-CN" altLang="en-US" dirty="0">
                <a:latin typeface="微软雅黑" panose="020B0503020204020204" pitchFamily="34" charset="-122"/>
                <a:ea typeface="微软雅黑" panose="020B0503020204020204" pitchFamily="34" charset="-122"/>
              </a:rPr>
              <a:t>值</a:t>
            </a:r>
            <a:r>
              <a:rPr lang="en-US" altLang="zh-CN" dirty="0">
                <a:latin typeface="微软雅黑" panose="020B0503020204020204" pitchFamily="34" charset="-122"/>
                <a:ea typeface="微软雅黑" panose="020B0503020204020204" pitchFamily="34" charset="-122"/>
              </a:rPr>
              <a:t>=4.475</a:t>
            </a:r>
            <a:r>
              <a:rPr lang="zh-CN" altLang="en-US" dirty="0">
                <a:latin typeface="微软雅黑" panose="020B0503020204020204" pitchFamily="34" charset="-122"/>
                <a:ea typeface="微软雅黑" panose="020B0503020204020204" pitchFamily="34" charset="-122"/>
              </a:rPr>
              <a:t>，求</a:t>
            </a:r>
            <a:r>
              <a:rPr lang="en-US" altLang="zh-CN" dirty="0">
                <a:latin typeface="微软雅黑" panose="020B0503020204020204" pitchFamily="34" charset="-122"/>
                <a:ea typeface="微软雅黑" panose="020B0503020204020204" pitchFamily="34" charset="-122"/>
              </a:rPr>
              <a:t>2017</a:t>
            </a:r>
            <a:r>
              <a:rPr lang="zh-CN" altLang="en-US" dirty="0">
                <a:latin typeface="微软雅黑" panose="020B0503020204020204" pitchFamily="34" charset="-122"/>
                <a:ea typeface="微软雅黑" panose="020B0503020204020204" pitchFamily="34" charset="-122"/>
              </a:rPr>
              <a:t>年的立春日期如下：</a:t>
            </a:r>
          </a:p>
          <a:p>
            <a:pPr>
              <a:lnSpc>
                <a:spcPct val="150000"/>
              </a:lnSpc>
            </a:pPr>
            <a:r>
              <a:rPr lang="en-US" altLang="zh-CN" dirty="0">
                <a:latin typeface="微软雅黑" panose="020B0503020204020204" pitchFamily="34" charset="-122"/>
                <a:ea typeface="微软雅黑" panose="020B0503020204020204" pitchFamily="34" charset="-122"/>
              </a:rPr>
              <a:t>[2017×0.2422+4.475]-[2017/4-15]=492-489=3</a:t>
            </a:r>
          </a:p>
          <a:p>
            <a:pPr>
              <a:lnSpc>
                <a:spcPct val="150000"/>
              </a:lnSpc>
            </a:pPr>
            <a:r>
              <a:rPr lang="zh-CN" altLang="en-US" dirty="0">
                <a:latin typeface="微软雅黑" panose="020B0503020204020204" pitchFamily="34" charset="-122"/>
                <a:ea typeface="微软雅黑" panose="020B0503020204020204" pitchFamily="34" charset="-122"/>
              </a:rPr>
              <a:t>所以</a:t>
            </a:r>
            <a:r>
              <a:rPr lang="en-US" altLang="zh-CN" dirty="0">
                <a:latin typeface="微软雅黑" panose="020B0503020204020204" pitchFamily="34" charset="-122"/>
                <a:ea typeface="微软雅黑" panose="020B0503020204020204" pitchFamily="34" charset="-122"/>
              </a:rPr>
              <a:t>2017</a:t>
            </a:r>
            <a:r>
              <a:rPr lang="zh-CN" altLang="en-US" dirty="0">
                <a:latin typeface="微软雅黑" panose="020B0503020204020204" pitchFamily="34" charset="-122"/>
                <a:ea typeface="微软雅黑" panose="020B0503020204020204" pitchFamily="34" charset="-122"/>
              </a:rPr>
              <a:t>年的立春日期是</a:t>
            </a: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3184706045"/>
      </p:ext>
    </p:extLst>
  </p:cSld>
  <p:clrMapOvr>
    <a:masterClrMapping/>
  </p:clrMapOvr>
  <mc:AlternateContent xmlns:mc="http://schemas.openxmlformats.org/markup-compatibility/2006">
    <mc:Choice xmlns:p14="http://schemas.microsoft.com/office/powerpoint/2010/main" Requires="p14">
      <p:transition spd="slow" p14:dur="2000" advTm="80000">
        <p14:switch dir="l"/>
      </p:transition>
    </mc:Choice>
    <mc:Fallback>
      <p:transition spd="slow" advTm="8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1" presetClass="entr" presetSubtype="1"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heel(1)">
                                      <p:cBhvr>
                                        <p:cTn id="13"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华文中宋" panose="02010600040101010101" pitchFamily="2" charset="-122"/>
                <a:ea typeface="华文中宋" panose="02010600040101010101" pitchFamily="2" charset="-122"/>
              </a:rPr>
              <a:t>节气歌</a:t>
            </a:r>
          </a:p>
        </p:txBody>
      </p:sp>
      <p:pic>
        <p:nvPicPr>
          <p:cNvPr id="12" name="内容占位符 11">
            <a:extLst>
              <a:ext uri="{FF2B5EF4-FFF2-40B4-BE49-F238E27FC236}">
                <a16:creationId xmlns:a16="http://schemas.microsoft.com/office/drawing/2014/main" id="{F4F24B93-8457-4451-AD47-ACAF77C571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79976" y="2564904"/>
            <a:ext cx="5317107" cy="33178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矩形 4"/>
          <p:cNvSpPr/>
          <p:nvPr/>
        </p:nvSpPr>
        <p:spPr>
          <a:xfrm>
            <a:off x="1380390" y="3068960"/>
            <a:ext cx="7344816" cy="1709314"/>
          </a:xfrm>
          <a:prstGeom prst="rect">
            <a:avLst/>
          </a:prstGeom>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春雨惊春清谷天，夏满芒夏暑相连，</a:t>
            </a:r>
          </a:p>
          <a:p>
            <a:pPr>
              <a:lnSpc>
                <a:spcPct val="150000"/>
              </a:lnSpc>
            </a:pPr>
            <a:r>
              <a:rPr lang="zh-CN" altLang="en-US" dirty="0">
                <a:latin typeface="微软雅黑" panose="020B0503020204020204" pitchFamily="34" charset="-122"/>
                <a:ea typeface="微软雅黑" panose="020B0503020204020204" pitchFamily="34" charset="-122"/>
              </a:rPr>
              <a:t>秋处露秋寒霜降，冬雪雪冬小大寒。</a:t>
            </a:r>
          </a:p>
          <a:p>
            <a:pPr>
              <a:lnSpc>
                <a:spcPct val="150000"/>
              </a:lnSpc>
            </a:pPr>
            <a:r>
              <a:rPr lang="zh-CN" altLang="en-US" dirty="0">
                <a:latin typeface="微软雅黑" panose="020B0503020204020204" pitchFamily="34" charset="-122"/>
                <a:ea typeface="微软雅黑" panose="020B0503020204020204" pitchFamily="34" charset="-122"/>
              </a:rPr>
              <a:t>每月两节不变更，最多相差一两天。</a:t>
            </a:r>
          </a:p>
          <a:p>
            <a:pPr>
              <a:lnSpc>
                <a:spcPct val="150000"/>
              </a:lnSpc>
            </a:pPr>
            <a:r>
              <a:rPr lang="zh-CN" altLang="en-US" dirty="0">
                <a:latin typeface="微软雅黑" panose="020B0503020204020204" pitchFamily="34" charset="-122"/>
                <a:ea typeface="微软雅黑" panose="020B0503020204020204" pitchFamily="34" charset="-122"/>
              </a:rPr>
              <a:t>上半年来六、廿一，下半年来八、廿三。</a:t>
            </a:r>
          </a:p>
        </p:txBody>
      </p:sp>
    </p:spTree>
    <p:extLst>
      <p:ext uri="{BB962C8B-B14F-4D97-AF65-F5344CB8AC3E}">
        <p14:creationId xmlns:p14="http://schemas.microsoft.com/office/powerpoint/2010/main" val="184032605"/>
      </p:ext>
    </p:extLst>
  </p:cSld>
  <p:clrMapOvr>
    <a:masterClrMapping/>
  </p:clrMapOvr>
  <mc:AlternateContent xmlns:mc="http://schemas.openxmlformats.org/markup-compatibility/2006">
    <mc:Choice xmlns:p14="http://schemas.microsoft.com/office/powerpoint/2010/main" Requires="p14">
      <p:transition spd="slow" p14:dur="2000" advTm="80000">
        <p14:switch dir="l"/>
      </p:transition>
    </mc:Choice>
    <mc:Fallback>
      <p:transition spd="slow" advTm="8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1" presetClass="entr" presetSubtype="1"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heel(1)">
                                      <p:cBhvr>
                                        <p:cTn id="13"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华文中宋" panose="02010600040101010101" pitchFamily="2" charset="-122"/>
                <a:ea typeface="华文中宋" panose="02010600040101010101" pitchFamily="2" charset="-122"/>
              </a:rPr>
              <a:t>节气七言诗</a:t>
            </a:r>
          </a:p>
        </p:txBody>
      </p:sp>
      <p:pic>
        <p:nvPicPr>
          <p:cNvPr id="7" name="内容占位符 6">
            <a:extLst>
              <a:ext uri="{FF2B5EF4-FFF2-40B4-BE49-F238E27FC236}">
                <a16:creationId xmlns:a16="http://schemas.microsoft.com/office/drawing/2014/main" id="{3799D82B-6FF5-432F-8384-EB8A663A05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12024" y="2588858"/>
            <a:ext cx="2908821" cy="33178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矩形 4"/>
          <p:cNvSpPr/>
          <p:nvPr/>
        </p:nvSpPr>
        <p:spPr>
          <a:xfrm>
            <a:off x="1127448" y="764704"/>
            <a:ext cx="4224534" cy="5444888"/>
          </a:xfrm>
          <a:prstGeom prst="rect">
            <a:avLst/>
          </a:prstGeom>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地球绕着太阳转，绕完一圈是一年。</a:t>
            </a:r>
          </a:p>
          <a:p>
            <a:pPr>
              <a:lnSpc>
                <a:spcPct val="150000"/>
              </a:lnSpc>
            </a:pPr>
            <a:r>
              <a:rPr lang="zh-CN" altLang="en-US" dirty="0">
                <a:latin typeface="微软雅黑" panose="020B0503020204020204" pitchFamily="34" charset="-122"/>
                <a:ea typeface="微软雅黑" panose="020B0503020204020204" pitchFamily="34" charset="-122"/>
              </a:rPr>
              <a:t>一年分成十二月，二十四节紧相连。</a:t>
            </a:r>
          </a:p>
          <a:p>
            <a:pPr>
              <a:lnSpc>
                <a:spcPct val="150000"/>
              </a:lnSpc>
            </a:pPr>
            <a:r>
              <a:rPr lang="zh-CN" altLang="en-US" dirty="0">
                <a:latin typeface="微软雅黑" panose="020B0503020204020204" pitchFamily="34" charset="-122"/>
                <a:ea typeface="微软雅黑" panose="020B0503020204020204" pitchFamily="34" charset="-122"/>
              </a:rPr>
              <a:t>按照公历来推算，每月两气不改变。</a:t>
            </a:r>
          </a:p>
          <a:p>
            <a:pPr>
              <a:lnSpc>
                <a:spcPct val="150000"/>
              </a:lnSpc>
            </a:pPr>
            <a:r>
              <a:rPr lang="zh-CN" altLang="en-US" dirty="0">
                <a:latin typeface="微软雅黑" panose="020B0503020204020204" pitchFamily="34" charset="-122"/>
                <a:ea typeface="微软雅黑" panose="020B0503020204020204" pitchFamily="34" charset="-122"/>
              </a:rPr>
              <a:t>上半年是六廿一，下半年逢八廿三。</a:t>
            </a:r>
          </a:p>
          <a:p>
            <a:pPr>
              <a:lnSpc>
                <a:spcPct val="150000"/>
              </a:lnSpc>
            </a:pPr>
            <a:r>
              <a:rPr lang="zh-CN" altLang="en-US" dirty="0">
                <a:latin typeface="微软雅黑" panose="020B0503020204020204" pitchFamily="34" charset="-122"/>
                <a:ea typeface="微软雅黑" panose="020B0503020204020204" pitchFamily="34" charset="-122"/>
              </a:rPr>
              <a:t>这些就是交节日，有差不过一两天。</a:t>
            </a:r>
          </a:p>
          <a:p>
            <a:pPr>
              <a:lnSpc>
                <a:spcPct val="150000"/>
              </a:lnSpc>
            </a:pPr>
            <a:r>
              <a:rPr lang="zh-CN" altLang="en-US" dirty="0">
                <a:latin typeface="微软雅黑" panose="020B0503020204020204" pitchFamily="34" charset="-122"/>
                <a:ea typeface="微软雅黑" panose="020B0503020204020204" pitchFamily="34" charset="-122"/>
              </a:rPr>
              <a:t>二十四节有先后，下列口诀记心间：</a:t>
            </a:r>
          </a:p>
          <a:p>
            <a:pPr>
              <a:lnSpc>
                <a:spcPct val="150000"/>
              </a:lnSpc>
            </a:pPr>
            <a:r>
              <a:rPr lang="zh-CN" altLang="en-US" dirty="0">
                <a:latin typeface="微软雅黑" panose="020B0503020204020204" pitchFamily="34" charset="-122"/>
                <a:ea typeface="微软雅黑" panose="020B0503020204020204" pitchFamily="34" charset="-122"/>
              </a:rPr>
              <a:t>一月小寒接大寒，二月立春雨水连；</a:t>
            </a:r>
          </a:p>
          <a:p>
            <a:pPr>
              <a:lnSpc>
                <a:spcPct val="150000"/>
              </a:lnSpc>
            </a:pPr>
            <a:r>
              <a:rPr lang="zh-CN" altLang="en-US" dirty="0">
                <a:latin typeface="微软雅黑" panose="020B0503020204020204" pitchFamily="34" charset="-122"/>
                <a:ea typeface="微软雅黑" panose="020B0503020204020204" pitchFamily="34" charset="-122"/>
              </a:rPr>
              <a:t>惊蛰春分在三月，清明谷雨四月天；</a:t>
            </a:r>
          </a:p>
          <a:p>
            <a:pPr>
              <a:lnSpc>
                <a:spcPct val="150000"/>
              </a:lnSpc>
            </a:pPr>
            <a:r>
              <a:rPr lang="zh-CN" altLang="en-US" dirty="0">
                <a:latin typeface="微软雅黑" panose="020B0503020204020204" pitchFamily="34" charset="-122"/>
                <a:ea typeface="微软雅黑" panose="020B0503020204020204" pitchFamily="34" charset="-122"/>
              </a:rPr>
              <a:t>五月立夏和小满，六月芒种夏至连；</a:t>
            </a:r>
          </a:p>
          <a:p>
            <a:pPr>
              <a:lnSpc>
                <a:spcPct val="150000"/>
              </a:lnSpc>
            </a:pPr>
            <a:r>
              <a:rPr lang="zh-CN" altLang="en-US" dirty="0">
                <a:latin typeface="微软雅黑" panose="020B0503020204020204" pitchFamily="34" charset="-122"/>
                <a:ea typeface="微软雅黑" panose="020B0503020204020204" pitchFamily="34" charset="-122"/>
              </a:rPr>
              <a:t>七月大暑和小暑，立秋处暑八月间；</a:t>
            </a:r>
          </a:p>
          <a:p>
            <a:pPr>
              <a:lnSpc>
                <a:spcPct val="150000"/>
              </a:lnSpc>
            </a:pPr>
            <a:r>
              <a:rPr lang="zh-CN" altLang="en-US" dirty="0">
                <a:latin typeface="微软雅黑" panose="020B0503020204020204" pitchFamily="34" charset="-122"/>
                <a:ea typeface="微软雅黑" panose="020B0503020204020204" pitchFamily="34" charset="-122"/>
              </a:rPr>
              <a:t>九月白露接秋分，寒露霜降十月全；</a:t>
            </a:r>
          </a:p>
          <a:p>
            <a:pPr>
              <a:lnSpc>
                <a:spcPct val="150000"/>
              </a:lnSpc>
            </a:pPr>
            <a:r>
              <a:rPr lang="zh-CN" altLang="en-US" dirty="0">
                <a:latin typeface="微软雅黑" panose="020B0503020204020204" pitchFamily="34" charset="-122"/>
                <a:ea typeface="微软雅黑" panose="020B0503020204020204" pitchFamily="34" charset="-122"/>
              </a:rPr>
              <a:t>立冬小雪十一月，大雪冬至迎新年。</a:t>
            </a:r>
          </a:p>
          <a:p>
            <a:pPr>
              <a:lnSpc>
                <a:spcPct val="150000"/>
              </a:lnSpc>
            </a:pPr>
            <a:r>
              <a:rPr lang="zh-CN" altLang="en-US" dirty="0">
                <a:latin typeface="微软雅黑" panose="020B0503020204020204" pitchFamily="34" charset="-122"/>
                <a:ea typeface="微软雅黑" panose="020B0503020204020204" pitchFamily="34" charset="-122"/>
              </a:rPr>
              <a:t>抓紧季节忙生产，种收及时保丰年。</a:t>
            </a:r>
          </a:p>
        </p:txBody>
      </p:sp>
    </p:spTree>
    <p:extLst>
      <p:ext uri="{BB962C8B-B14F-4D97-AF65-F5344CB8AC3E}">
        <p14:creationId xmlns:p14="http://schemas.microsoft.com/office/powerpoint/2010/main" val="617343397"/>
      </p:ext>
    </p:extLst>
  </p:cSld>
  <p:clrMapOvr>
    <a:masterClrMapping/>
  </p:clrMapOvr>
  <mc:AlternateContent xmlns:mc="http://schemas.openxmlformats.org/markup-compatibility/2006">
    <mc:Choice xmlns:p14="http://schemas.microsoft.com/office/powerpoint/2010/main" Requires="p14">
      <p:transition spd="slow" p14:dur="2000" advTm="80000">
        <p14:switch dir="l"/>
      </p:transition>
    </mc:Choice>
    <mc:Fallback>
      <p:transition spd="slow" advTm="8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1" presetClass="entr" presetSubtype="1"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heel(1)">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环保">
  <a:themeElements>
    <a:clrScheme name="环保">
      <a:dk1>
        <a:sysClr val="windowText" lastClr="000000"/>
      </a:dk1>
      <a:lt1>
        <a:sysClr val="window" lastClr="FFFFFF"/>
      </a:lt1>
      <a:dk2>
        <a:srgbClr val="212121"/>
      </a:dk2>
      <a:lt2>
        <a:srgbClr val="DADADA"/>
      </a:lt2>
      <a:accent1>
        <a:srgbClr val="AB946B"/>
      </a:accent1>
      <a:accent2>
        <a:srgbClr val="C04F32"/>
      </a:accent2>
      <a:accent3>
        <a:srgbClr val="DD8C3C"/>
      </a:accent3>
      <a:accent4>
        <a:srgbClr val="8E684C"/>
      </a:accent4>
      <a:accent5>
        <a:srgbClr val="CBAF62"/>
      </a:accent5>
      <a:accent6>
        <a:srgbClr val="803348"/>
      </a:accent6>
      <a:hlink>
        <a:srgbClr val="86724D"/>
      </a:hlink>
      <a:folHlink>
        <a:srgbClr val="B99E84"/>
      </a:folHlink>
    </a:clrScheme>
    <a:fontScheme name="环保">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环保">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A2BEDC8B-F191-493B-BA33-0F4F800A89D3}"/>
    </a:ext>
  </a:extLst>
</a:theme>
</file>

<file path=docProps/app.xml><?xml version="1.0" encoding="utf-8"?>
<Properties xmlns="http://schemas.openxmlformats.org/officeDocument/2006/extended-properties" xmlns:vt="http://schemas.openxmlformats.org/officeDocument/2006/docPropsVTypes">
  <Template>Organic</Template>
  <TotalTime>299</TotalTime>
  <Words>1136</Words>
  <Application>Microsoft Office PowerPoint</Application>
  <PresentationFormat>宽屏</PresentationFormat>
  <Paragraphs>59</Paragraphs>
  <Slides>10</Slides>
  <Notes>0</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方正舒体</vt:lpstr>
      <vt:lpstr>华文隶书</vt:lpstr>
      <vt:lpstr>华文中宋</vt:lpstr>
      <vt:lpstr>微软雅黑</vt:lpstr>
      <vt:lpstr>Arial</vt:lpstr>
      <vt:lpstr>Garamond</vt:lpstr>
      <vt:lpstr>环保</vt:lpstr>
      <vt:lpstr>二十四节气</vt:lpstr>
      <vt:lpstr>二十四节气的由来</vt:lpstr>
      <vt:lpstr>节气特点-春季</vt:lpstr>
      <vt:lpstr>节气特点-夏季</vt:lpstr>
      <vt:lpstr>节气特点-秋季</vt:lpstr>
      <vt:lpstr>节气特点-冬季</vt:lpstr>
      <vt:lpstr>节气的日期计算</vt:lpstr>
      <vt:lpstr>节气歌</vt:lpstr>
      <vt:lpstr>节气七言诗</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古代世界七大奇迹</dc:title>
  <dc:creator>王申</dc:creator>
  <cp:lastModifiedBy>lenovo</cp:lastModifiedBy>
  <cp:revision>28</cp:revision>
  <dcterms:created xsi:type="dcterms:W3CDTF">2012-05-07T07:52:32Z</dcterms:created>
  <dcterms:modified xsi:type="dcterms:W3CDTF">2024-01-03T01:24:48Z</dcterms:modified>
</cp:coreProperties>
</file>

<file path=docProps/thumbnail.jpeg>
</file>